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7"/>
  </p:notes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  <p:sldId id="264" r:id="rId9"/>
    <p:sldId id="265" r:id="rId10"/>
    <p:sldId id="263" r:id="rId11"/>
    <p:sldId id="270" r:id="rId12"/>
    <p:sldId id="268" r:id="rId13"/>
    <p:sldId id="269" r:id="rId14"/>
    <p:sldId id="267" r:id="rId15"/>
    <p:sldId id="26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ranklin Gothic Book" panose="020B0503020102020204" pitchFamily="34" charset="0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5EF"/>
    <a:srgbClr val="788DFF"/>
    <a:srgbClr val="687FE6"/>
    <a:srgbClr val="6873E6"/>
    <a:srgbClr val="AFABF2"/>
    <a:srgbClr val="929EF3"/>
    <a:srgbClr val="5D64D1"/>
    <a:srgbClr val="5A5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6B297F-D1E8-DE46-9284-DCF3089C598B}" v="1" dt="2020-08-19T20:44:35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3FBB5-E448-CF4F-B878-2D7794F581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BFE73-8E92-DE42-9F2C-342EF88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09" y="0"/>
            <a:ext cx="10984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36">
            <a:extLst>
              <a:ext uri="{FF2B5EF4-FFF2-40B4-BE49-F238E27FC236}">
                <a16:creationId xmlns:a16="http://schemas.microsoft.com/office/drawing/2014/main" id="{3D36C5B2-7588-8C4E-9BCF-154161905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0309" y="1611776"/>
            <a:ext cx="1098437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0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914400" y="38976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9B94F-6E57-5C48-B2B9-D7196914B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897614"/>
          </a:xfrm>
          <a:prstGeom prst="rect">
            <a:avLst/>
          </a:prstGeom>
        </p:spPr>
      </p:pic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914400" y="1460200"/>
            <a:ext cx="10363200" cy="78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Call 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58815-C5EE-1141-90E3-A9558E57B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298417-2D99-544F-BBAE-8682D0B40D8C}"/>
              </a:ext>
            </a:extLst>
          </p:cNvPr>
          <p:cNvSpPr/>
          <p:nvPr userDrawn="1"/>
        </p:nvSpPr>
        <p:spPr>
          <a:xfrm>
            <a:off x="0" y="2118167"/>
            <a:ext cx="9051403" cy="2621666"/>
          </a:xfrm>
          <a:prstGeom prst="rect">
            <a:avLst/>
          </a:prstGeom>
          <a:solidFill>
            <a:srgbClr val="7885EF">
              <a:alpha val="81961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1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Content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31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54864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hape 36">
            <a:extLst>
              <a:ext uri="{FF2B5EF4-FFF2-40B4-BE49-F238E27FC236}">
                <a16:creationId xmlns:a16="http://schemas.microsoft.com/office/drawing/2014/main" id="{A66F84DE-58FC-A74B-815E-D30523797E4D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0" y="1600201"/>
            <a:ext cx="54864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21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0" y="6538913"/>
            <a:ext cx="812800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Side pictur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AD5E9B-8328-7540-8287-C312B4F65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6466" y="0"/>
            <a:ext cx="5469778" cy="6858000"/>
          </a:xfrm>
          <a:prstGeom prst="rect">
            <a:avLst/>
          </a:prstGeom>
        </p:spPr>
      </p:pic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99812" y="0"/>
            <a:ext cx="5712563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44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9" name="Shape 59"/>
          <p:cNvSpPr>
            <a:spLocks noGrp="1"/>
          </p:cNvSpPr>
          <p:nvPr>
            <p:ph type="pic" idx="2"/>
          </p:nvPr>
        </p:nvSpPr>
        <p:spPr>
          <a:xfrm>
            <a:off x="6736466" y="0"/>
            <a:ext cx="5455534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99813" y="1362498"/>
            <a:ext cx="5712562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571500" marR="0" lvl="0" indent="-3429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0" y="6538913"/>
            <a:ext cx="812800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Backsplash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FDC58815-C5EE-1141-90E3-A9558E57B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1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BBF83-148F-144F-871F-A793E705109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0" y="0"/>
            <a:ext cx="12194925" cy="132556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EB93F98-5C2E-B041-B769-7EEB1455F9C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994663" y="6360449"/>
            <a:ext cx="950410" cy="368909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0D77A80E-71C2-6D44-B24B-5D0B36F7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D75986-652B-644A-A2FE-123A17136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60" r:id="rId4"/>
    <p:sldLayoutId id="2147483661" r:id="rId5"/>
    <p:sldLayoutId id="2147483653" r:id="rId6"/>
    <p:sldLayoutId id="2147483655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marR="0" lvl="0" indent="-3429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8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L="342900" marR="0" lvl="1" indent="-3429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8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2pPr>
      <a:lvl3pPr marL="342900" marR="0" lvl="2" indent="-3429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8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3pPr>
      <a:lvl4pPr marL="342900" marR="0" lvl="3" indent="-3429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8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4pPr>
      <a:lvl5pPr marL="342900" marR="0" lvl="4" indent="-3429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8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ssa.prsa.org/assembly" TargetMode="External"/><Relationship Id="rId2" Type="http://schemas.openxmlformats.org/officeDocument/2006/relationships/hyperlink" Target="https://www.prsa.org/conferences-and-awards/icon-20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914444-2EC5-4046-BC21-87EEE31473D1}"/>
              </a:ext>
            </a:extLst>
          </p:cNvPr>
          <p:cNvSpPr txBox="1"/>
          <p:nvPr/>
        </p:nvSpPr>
        <p:spPr>
          <a:xfrm>
            <a:off x="0" y="5249867"/>
            <a:ext cx="8249055" cy="1608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  <a:rtl val="0"/>
              </a:rPr>
              <a:t>Member Benefits</a:t>
            </a:r>
            <a:br>
              <a:rPr kumimoji="0" lang="en-US" sz="5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  <a:rtl val="0"/>
              </a:rPr>
            </a:b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  <a:rtl val="0"/>
              </a:rPr>
              <a:t> </a:t>
            </a:r>
            <a:b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  <a:rtl val="0"/>
              </a:rPr>
            </a:b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  <a:rtl val="0"/>
              </a:rPr>
              <a:t>What Joining Means for You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&amp; Intelligence</a:t>
            </a:r>
          </a:p>
        </p:txBody>
      </p:sp>
      <p:sp>
        <p:nvSpPr>
          <p:cNvPr id="4" name="Shape 173">
            <a:extLst>
              <a:ext uri="{FF2B5EF4-FFF2-40B4-BE49-F238E27FC236}">
                <a16:creationId xmlns:a16="http://schemas.microsoft.com/office/drawing/2014/main" id="{8087D150-B14A-4D4C-B75F-5548AC5A1F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0550" y="1611313"/>
            <a:ext cx="10983913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Stay current with industry news by receiving:</a:t>
            </a:r>
          </a:p>
          <a:p>
            <a:pPr marL="742950" lvl="1" indent="-285750">
              <a:buSzPct val="100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PRSA Issues &amp; Trends</a:t>
            </a:r>
          </a:p>
          <a:p>
            <a:pPr marL="742950" lvl="1" indent="-285750">
              <a:buSzPct val="100000"/>
            </a:pPr>
            <a:r>
              <a:rPr lang="en-US" sz="32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PRSA </a:t>
            </a:r>
            <a:r>
              <a:rPr lang="en-US" sz="3200" i="1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Strategies &amp; Tactics</a:t>
            </a:r>
            <a:endParaRPr lang="en-US" sz="3200" b="0" i="1" u="none" strike="noStrike" cap="none" baseline="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News updates from PRSSA</a:t>
            </a:r>
          </a:p>
          <a:p>
            <a:pPr marL="514350" lvl="1" indent="-457200">
              <a:buSzPct val="100000"/>
              <a:buFont typeface="Arial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Follow PRSSA Social Media Channels</a:t>
            </a:r>
          </a:p>
        </p:txBody>
      </p:sp>
      <p:pic>
        <p:nvPicPr>
          <p:cNvPr id="5" name="Shape 176">
            <a:extLst>
              <a:ext uri="{FF2B5EF4-FFF2-40B4-BE49-F238E27FC236}">
                <a16:creationId xmlns:a16="http://schemas.microsoft.com/office/drawing/2014/main" id="{9136AC9F-5E65-4FDC-8023-14B6F68EF2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09433" y="6047199"/>
            <a:ext cx="872471" cy="54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77">
            <a:extLst>
              <a:ext uri="{FF2B5EF4-FFF2-40B4-BE49-F238E27FC236}">
                <a16:creationId xmlns:a16="http://schemas.microsoft.com/office/drawing/2014/main" id="{C02C9077-C6B6-42EB-B029-38602AAD26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572" y="6043600"/>
            <a:ext cx="456861" cy="46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AFEAD-FBFA-4B42-9F27-0C33F30A8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7" y="5993822"/>
            <a:ext cx="613884" cy="613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0A867-B159-4D9F-8815-0D93B41D8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02" y="6047199"/>
            <a:ext cx="575600" cy="548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30815-6D0B-4159-9EDD-8B7B8FFE8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3" y="6047199"/>
            <a:ext cx="548542" cy="548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7E5584-293C-4D33-9605-AACCFA039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02" y="5993822"/>
            <a:ext cx="619571" cy="61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920AD-DFBA-4E09-930E-4BFB62EE6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73" y="6049726"/>
            <a:ext cx="580911" cy="5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6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Writing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0D964-22EE-40A4-9304-00789653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9" y="1582751"/>
            <a:ext cx="6438386" cy="48244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01FFCD-52A7-4867-8CD1-43DF9932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0" r="904" b="16454"/>
          <a:stretch/>
        </p:blipFill>
        <p:spPr>
          <a:xfrm>
            <a:off x="5058383" y="2095784"/>
            <a:ext cx="6854522" cy="31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0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Internship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Browse career resources and job hunting tips</a:t>
            </a:r>
          </a:p>
          <a:p>
            <a:pPr marL="342900" marR="0" lvl="0" indent="-34290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Search for internships by region or city</a:t>
            </a:r>
          </a:p>
          <a:p>
            <a:pPr marL="342900" marR="0" lvl="0" indent="-34290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Post your résumé for employers to view</a:t>
            </a:r>
          </a:p>
          <a:p>
            <a:pPr marL="342900" marR="0" lvl="0" indent="-34290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Gain access to the PRSA Job Center</a:t>
            </a:r>
          </a:p>
          <a:p>
            <a:pPr marL="342900" marR="0" lvl="0" indent="-342900" algn="l" rtl="0">
              <a:spcBef>
                <a:spcPts val="52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Find internship opportunities for each semester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11FEC-4B0B-4493-8079-C73C7005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2" r="33677"/>
          <a:stretch/>
        </p:blipFill>
        <p:spPr>
          <a:xfrm>
            <a:off x="4308213" y="4522596"/>
            <a:ext cx="3575574" cy="14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2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Discounted PRSA Membership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Transition to PRSA for the discounted rate of just $60 for an Associate Membership.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PRSA is a network of more </a:t>
            </a:r>
            <a:r>
              <a:rPr lang="en-US" sz="3600" b="0" i="0" u="none" strike="noStrike" cap="none" baseline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than </a:t>
            </a:r>
            <a:r>
              <a:rPr lang="en-US" sz="3600"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18</a:t>
            </a:r>
            <a:r>
              <a:rPr lang="en-US" sz="3600" b="0" i="0" u="none" strike="noStrike" cap="none" baseline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,000 </a:t>
            </a:r>
            <a:r>
              <a:rPr lang="en-US" sz="36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professionals with: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3600" b="0" i="0" u="none" strike="noStrike" cap="none" baseline="0" dirty="0">
                <a:solidFill>
                  <a:srgbClr val="000000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Chapters across the country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Professional Interest Sections, including New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51555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Chapter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Chapter President:</a:t>
            </a:r>
            <a:endParaRPr lang="en-US" sz="4000" b="1" i="0" u="sng" strike="noStrike" cap="none" baseline="0" dirty="0">
              <a:solidFill>
                <a:schemeClr val="dk1"/>
              </a:solidFill>
              <a:latin typeface="Franklin Gothic Book" panose="020B0503020102020204" pitchFamily="34" charset="0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Vice President: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Social Media: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Franklin Gothic Book" panose="020B0503020102020204" pitchFamily="34" charset="0"/>
                <a:ea typeface="Source Sans Pro"/>
                <a:cs typeface="Source Sans Pro"/>
                <a:sym typeface="Source Sans Pro"/>
              </a:rPr>
              <a:t>Email: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68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Meetings &amp; Involvement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Meetings: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4000" b="0" i="1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[Put your meeting times and dates here. Keep it on a schedule and ask for member feedback.]</a:t>
            </a:r>
            <a:endParaRPr lang="en-US" sz="4000" b="0" i="0" u="none" strike="noStrike" cap="none" baseline="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Get involved: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4000" i="1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[</a:t>
            </a:r>
            <a:r>
              <a:rPr lang="en-US" sz="4000" b="0" i="1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Tell the members how to get involved, what committee to join, etc.]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0" u="none" strike="noStrike" cap="none" baseline="0" dirty="0">
                <a:latin typeface="+mn-lt"/>
                <a:ea typeface="Source Sans Pro"/>
                <a:cs typeface="Lao UI" panose="020B0604020202020204" pitchFamily="34" charset="0"/>
                <a:sym typeface="Source Sans Pro"/>
              </a:rPr>
              <a:t>What is PRSSA?</a:t>
            </a:r>
            <a:endParaRPr lang="en-US" sz="4800" dirty="0">
              <a:latin typeface="+mn-lt"/>
              <a:cs typeface="Lao UI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The Public Relations Student Society of America (PRSSA) is a pre-professional organization for college students interested in public relations and communications.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9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Source Sans Pro"/>
              <a:cs typeface="Source Sans Pro"/>
              <a:sym typeface="Source Sans Pro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9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PRSSA: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Seeks to advance the public relations profession.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Advocates for rigorous academic standards for public relations education, ethical principles and diversity.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Serves 7,000+ students at 300+ Chapters in the United States, Argentina, Colombia, Puerto Rico and Peru.</a:t>
            </a:r>
          </a:p>
        </p:txBody>
      </p:sp>
    </p:spTree>
    <p:extLst>
      <p:ext uri="{BB962C8B-B14F-4D97-AF65-F5344CB8AC3E}">
        <p14:creationId xmlns:p14="http://schemas.microsoft.com/office/powerpoint/2010/main" val="52319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If you want experience and a job 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indent="-342900">
              <a:spcBef>
                <a:spcPts val="0"/>
              </a:spcBef>
              <a:buSzPct val="100000"/>
            </a:pPr>
            <a:r>
              <a:rPr lang="en-US" sz="40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PRSSA helps you gain critical experience for finding jobs and excelling in the workforce.</a:t>
            </a:r>
          </a:p>
          <a:p>
            <a:pPr lvl="0" indent="-342900">
              <a:spcBef>
                <a:spcPts val="0"/>
              </a:spcBef>
              <a:buSzPct val="100000"/>
            </a:pPr>
            <a:r>
              <a:rPr lang="en-US" sz="4000" b="0" i="0" u="none" strike="noStrike" cap="none" baseline="0" dirty="0">
                <a:solidFill>
                  <a:srgbClr val="000000"/>
                </a:solidFill>
                <a:latin typeface="+mn-lt"/>
                <a:ea typeface="Source Sans Pro"/>
                <a:cs typeface="Source Sans Pro"/>
                <a:sym typeface="Source Sans Pro"/>
              </a:rPr>
              <a:t>PRSSA keeps you informed with the latest industry news, trends and job postings.</a:t>
            </a:r>
          </a:p>
          <a:p>
            <a:pPr indent="-342900">
              <a:spcBef>
                <a:spcPts val="0"/>
              </a:spcBef>
              <a:buSzPct val="100000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The PRSSA and PRSA network provides lasting and meaningful connections.</a:t>
            </a:r>
          </a:p>
        </p:txBody>
      </p:sp>
    </p:spTree>
    <p:extLst>
      <p:ext uri="{BB962C8B-B14F-4D97-AF65-F5344CB8AC3E}">
        <p14:creationId xmlns:p14="http://schemas.microsoft.com/office/powerpoint/2010/main" val="338494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Why become a PRSSA member?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10" y="1611776"/>
            <a:ext cx="5722942" cy="4409645"/>
          </a:xfrm>
        </p:spPr>
        <p:txBody>
          <a:bodyPr/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Enhance your education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Broaden your network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Launch your career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Gain real-world experience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7B6CF-B59E-47F2-954E-EA722C06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128" y="1611776"/>
            <a:ext cx="4367378" cy="29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b="0" i="0" u="none" strike="noStrike" cap="none" baseline="0" dirty="0">
                <a:solidFill>
                  <a:srgbClr val="000000"/>
                </a:solidFill>
                <a:latin typeface="+mn-lt"/>
                <a:ea typeface="Source Sans Pro"/>
                <a:cs typeface="Source Sans Pro"/>
                <a:sym typeface="Source Sans Pro"/>
              </a:rPr>
              <a:t>Potential employers find value in applicants with PRSSA leadership experience. PRSSA leaders can: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endParaRPr lang="en-US" b="0" i="0" u="none" strike="noStrike" cap="none" baseline="0" dirty="0">
              <a:solidFill>
                <a:srgbClr val="000000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56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b="0" i="0" u="none" strike="noStrike" cap="none" baseline="0" dirty="0">
                <a:solidFill>
                  <a:srgbClr val="000000"/>
                </a:solidFill>
                <a:latin typeface="+mn-lt"/>
                <a:ea typeface="Source Sans Pro"/>
                <a:cs typeface="Source Sans Pro"/>
                <a:sym typeface="Source Sans Pro"/>
              </a:rPr>
              <a:t>Work with a variety of members and fellow leaders.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Serve at the Chapter level.</a:t>
            </a:r>
          </a:p>
          <a:p>
            <a:pPr marL="742950" marR="0" lvl="1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President, vice president, secretary, treasurer,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public relations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director and other positions available.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Lead a </a:t>
            </a:r>
            <a:r>
              <a:rPr lang="en-US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tudent-run </a:t>
            </a:r>
            <a:r>
              <a:rPr lang="en-US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F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irm or take an active role</a:t>
            </a:r>
            <a:r>
              <a:rPr lang="en-US" b="0" i="0" u="none" strike="noStrike" cap="none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on an account.</a:t>
            </a:r>
          </a:p>
        </p:txBody>
      </p:sp>
    </p:spTree>
    <p:extLst>
      <p:ext uri="{BB962C8B-B14F-4D97-AF65-F5344CB8AC3E}">
        <p14:creationId xmlns:p14="http://schemas.microsoft.com/office/powerpoint/2010/main" val="324344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09" y="1611776"/>
            <a:ext cx="5080917" cy="4302641"/>
          </a:xfrm>
        </p:spPr>
        <p:txBody>
          <a:bodyPr>
            <a:normAutofit lnSpcReduction="10000"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Network, learn and interact with students from around the country.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Travel the country for events: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International Conference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2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Leadership Assembly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2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District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Conferences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A1C9A-B31A-4D05-AEBC-7B9FFED7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386" y="1611776"/>
            <a:ext cx="3211176" cy="2140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9371A-5373-451F-B660-E49FAF76A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386" y="3774156"/>
            <a:ext cx="3211175" cy="21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5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Upcoming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International Conference: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Professional development, networking and awards dinner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  <a:hlinkClick r:id="rId2"/>
                <a:rtl val="0"/>
              </a:rPr>
              <a:t>https://www.prsa.org/conferences-and-awards/icon-2021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  <a:rtl val="0"/>
            </a:endParaRPr>
          </a:p>
          <a:p>
            <a:pPr indent="-457200">
              <a:spcBef>
                <a:spcPts val="480"/>
              </a:spcBef>
              <a:buClr>
                <a:srgbClr val="000000"/>
              </a:buClr>
              <a:buSzPct val="100000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Leadership Assembly: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National Committee elections, bylaw revisions and leadership development.</a:t>
            </a:r>
            <a:endParaRPr kumimoji="0" lang="en-US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Source Sans Pro"/>
              <a:cs typeface="Source Sans Pro"/>
              <a:sym typeface="Source Sans Pro"/>
              <a:hlinkClick r:id="rId3"/>
              <a:rtl val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https://www.prsa.org/prssa/events/leadership-assembly</a:t>
            </a:r>
            <a:endParaRPr lang="en-US" dirty="0">
              <a:latin typeface="+mn-lt"/>
            </a:endParaRPr>
          </a:p>
        </p:txBody>
      </p:sp>
      <p:pic>
        <p:nvPicPr>
          <p:cNvPr id="1028" name="Picture 4" descr="PRSSA Leadership Assembly 2021. Embrace. Empower. Explore.">
            <a:extLst>
              <a:ext uri="{FF2B5EF4-FFF2-40B4-BE49-F238E27FC236}">
                <a16:creationId xmlns:a16="http://schemas.microsoft.com/office/drawing/2014/main" id="{EFCDBD61-EFA9-446D-A48C-C5FCD0AD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27" y="4166933"/>
            <a:ext cx="10038945" cy="247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1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Competitions &amp; Campaigns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Examples: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Bateman Case Study Competition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National Organ Donor Awareness Competition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By participating, you can: 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add to your portfolio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gain real-world experience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work with high-profile clients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  <a:rtl val="0"/>
              </a:rPr>
              <a:t>win prizes and awards</a:t>
            </a:r>
          </a:p>
        </p:txBody>
      </p:sp>
    </p:spTree>
    <p:extLst>
      <p:ext uri="{BB962C8B-B14F-4D97-AF65-F5344CB8AC3E}">
        <p14:creationId xmlns:p14="http://schemas.microsoft.com/office/powerpoint/2010/main" val="214070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519-450F-984C-A5D4-4E1AA8B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Scholarships &amp;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50E0-09FF-3345-A226-D1906C46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Earn recognition for your accomplishments</a:t>
            </a:r>
          </a:p>
          <a:p>
            <a:pPr marL="742950" marR="0" lvl="1" indent="-285750" algn="l" rtl="0">
              <a:spcBef>
                <a:spcPts val="5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3000" b="0" i="0" u="none" strike="noStrike" cap="none" baseline="0" dirty="0">
                <a:solidFill>
                  <a:srgbClr val="000000"/>
                </a:solidFill>
                <a:latin typeface="+mn-lt"/>
                <a:ea typeface="Source Sans Pro"/>
                <a:cs typeface="Source Sans Pro"/>
                <a:sym typeface="Source Sans Pro"/>
              </a:rPr>
              <a:t>Chapter and individual awards available</a:t>
            </a:r>
            <a:endParaRPr lang="en-US" sz="3000" b="0" i="0" u="none" strike="noStrike" cap="none" baseline="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Fund your education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More than $30,000 available </a:t>
            </a:r>
            <a:b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</a:b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for students through scholarships and awards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Opportunities for every student: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Graduate and undergraduate students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Leaders, interns and mentors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30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Diverse</a:t>
            </a:r>
            <a:r>
              <a:rPr lang="en-US" sz="3000" b="0" i="0" u="none" strike="noStrike" cap="none" baseline="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students</a:t>
            </a:r>
          </a:p>
        </p:txBody>
      </p:sp>
    </p:spTree>
    <p:extLst>
      <p:ext uri="{BB962C8B-B14F-4D97-AF65-F5344CB8AC3E}">
        <p14:creationId xmlns:p14="http://schemas.microsoft.com/office/powerpoint/2010/main" val="3969636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BABC5"/>
      </a:accent1>
      <a:accent2>
        <a:srgbClr val="52618D"/>
      </a:accent2>
      <a:accent3>
        <a:srgbClr val="F79545"/>
      </a:accent3>
      <a:accent4>
        <a:srgbClr val="2F7FBC"/>
      </a:accent4>
      <a:accent5>
        <a:srgbClr val="4DB96E"/>
      </a:accent5>
      <a:accent6>
        <a:srgbClr val="9F9C89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SSA_temp (002).potx  -  Read-Only" id="{B704D1F6-7AFA-4DE2-8BB5-C95114922926}" vid="{C85DE5C6-C00E-4313-BA2D-D890FA03CD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2022_prssa_member_benefits_ppt_final</Template>
  <TotalTime>1</TotalTime>
  <Words>531</Words>
  <Application>Microsoft Office PowerPoint</Application>
  <PresentationFormat>Widescreen</PresentationFormat>
  <Paragraphs>83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Franklin Gothic Book</vt:lpstr>
      <vt:lpstr>Arial</vt:lpstr>
      <vt:lpstr>Calibri</vt:lpstr>
      <vt:lpstr>Office Theme</vt:lpstr>
      <vt:lpstr>PowerPoint Presentation</vt:lpstr>
      <vt:lpstr>What is PRSSA?</vt:lpstr>
      <vt:lpstr>If you want experience and a job … </vt:lpstr>
      <vt:lpstr>Why become a PRSSA member?</vt:lpstr>
      <vt:lpstr>Leadership</vt:lpstr>
      <vt:lpstr>Events</vt:lpstr>
      <vt:lpstr>Upcoming Events</vt:lpstr>
      <vt:lpstr>Competitions &amp; Campaigns</vt:lpstr>
      <vt:lpstr>Scholarships &amp; Awards</vt:lpstr>
      <vt:lpstr>News &amp; Intelligence</vt:lpstr>
      <vt:lpstr>Writing</vt:lpstr>
      <vt:lpstr>Internship Center</vt:lpstr>
      <vt:lpstr>Discounted PRSA Membership</vt:lpstr>
      <vt:lpstr>Chapter Contact Information</vt:lpstr>
      <vt:lpstr>Meetings &amp; Involvement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Espinal</dc:creator>
  <cp:lastModifiedBy>Jessica Espinal</cp:lastModifiedBy>
  <cp:revision>1</cp:revision>
  <dcterms:created xsi:type="dcterms:W3CDTF">2022-02-25T15:29:52Z</dcterms:created>
  <dcterms:modified xsi:type="dcterms:W3CDTF">2022-02-25T15:31:22Z</dcterms:modified>
</cp:coreProperties>
</file>